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3A6B"/>
    <a:srgbClr val="003064"/>
    <a:srgbClr val="EAEAEA"/>
    <a:srgbClr val="C0C0C0"/>
    <a:srgbClr val="0046D2"/>
    <a:srgbClr val="FF0000"/>
    <a:srgbClr val="698ED9"/>
    <a:srgbClr val="A7C4FF"/>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77" autoAdjust="0"/>
    <p:restoredTop sz="94660"/>
  </p:normalViewPr>
  <p:slideViewPr>
    <p:cSldViewPr snapToGrid="0">
      <p:cViewPr>
        <p:scale>
          <a:sx n="30" d="100"/>
          <a:sy n="30" d="100"/>
        </p:scale>
        <p:origin x="-14" y="-282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package" Target="../embeddings/Microsoft_Excel_Worksheet.xlsx"/><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 name="AutoShape 30"/>
          <p:cNvSpPr>
            <a:spLocks noChangeArrowheads="1"/>
          </p:cNvSpPr>
          <p:nvPr/>
        </p:nvSpPr>
        <p:spPr bwMode="auto">
          <a:xfrm>
            <a:off x="328422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3538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2098000" y="6096000"/>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3" name="AutoShape 4"/>
          <p:cNvSpPr>
            <a:spLocks noChangeArrowheads="1"/>
          </p:cNvSpPr>
          <p:nvPr/>
        </p:nvSpPr>
        <p:spPr bwMode="auto">
          <a:xfrm>
            <a:off x="609600" y="5934394"/>
            <a:ext cx="10363200" cy="259842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1103313" y="20603886"/>
            <a:ext cx="9779000" cy="8688532"/>
          </a:xfrm>
          <a:prstGeom prst="rect">
            <a:avLst/>
          </a:prstGeom>
          <a:noFill/>
          <a:ln w="9525">
            <a:noFill/>
            <a:miter lim="800000"/>
            <a:headEnd/>
            <a:tailEnd/>
          </a:ln>
          <a:effectLst/>
        </p:spPr>
        <p:txBody>
          <a:bodyPr>
            <a:spAutoFit/>
          </a:bodyPr>
          <a:lstStyle/>
          <a:p>
            <a:pPr algn="just" defTabSz="4389438" eaLnBrk="0" hangingPunct="0">
              <a:lnSpc>
                <a:spcPct val="95000"/>
              </a:lnSpc>
            </a:pPr>
            <a:r>
              <a:rPr lang="en-US" sz="2800" dirty="0">
                <a:latin typeface="Times New Roman" pitchFamily="18" charset="0"/>
              </a:rPr>
              <a:t>Outcome-Based Education (OBE) is a learner-centered pedagogical paradigm that focuses on periodic assessment of specific and measurable learning outcomes (i.e., knowledge, skills, and attitudes) that students should gain upon completion of a course or program1. Different international benchmarks have been developed for different types of OBE-based programs. For example, </a:t>
            </a:r>
            <a:r>
              <a:rPr lang="en-US" sz="2800" dirty="0" err="1">
                <a:latin typeface="Times New Roman" pitchFamily="18" charset="0"/>
              </a:rPr>
              <a:t>theWashington</a:t>
            </a:r>
            <a:r>
              <a:rPr lang="en-US" sz="2800" dirty="0">
                <a:latin typeface="Times New Roman" pitchFamily="18" charset="0"/>
              </a:rPr>
              <a:t> Accord (WA) is for Engineers, the Canberra Accord (CA) is for Architects, the Dublin Accord is for Engineering Technicians, and so on [11, 13].</a:t>
            </a:r>
          </a:p>
          <a:p>
            <a:pPr algn="just" defTabSz="4389438" eaLnBrk="0" hangingPunct="0">
              <a:lnSpc>
                <a:spcPct val="95000"/>
              </a:lnSpc>
            </a:pPr>
            <a:r>
              <a:rPr lang="en-US" sz="2800" dirty="0">
                <a:latin typeface="Times New Roman" pitchFamily="18" charset="0"/>
              </a:rPr>
              <a:t>Among them, </a:t>
            </a:r>
            <a:r>
              <a:rPr lang="en-US" sz="2800" dirty="0" err="1">
                <a:latin typeface="Times New Roman" pitchFamily="18" charset="0"/>
              </a:rPr>
              <a:t>theWashington</a:t>
            </a:r>
            <a:r>
              <a:rPr lang="en-US" sz="2800" dirty="0">
                <a:latin typeface="Times New Roman" pitchFamily="18" charset="0"/>
              </a:rPr>
              <a:t> Accord (WA) is one of the most famous ones. It is basically an agreement among the Engineering accreditation bodies of different countries to ensure that the qualities of their accredited Engineering degree programs are almost equivalent. Thus, graduates of an accredited program enjoy mobility and access to job opportunities across signatory countries [13]. </a:t>
            </a:r>
          </a:p>
          <a:p>
            <a:pPr algn="just" defTabSz="4389438" eaLnBrk="0" hangingPunct="0">
              <a:lnSpc>
                <a:spcPct val="95000"/>
              </a:lnSpc>
            </a:pPr>
            <a:r>
              <a:rPr lang="en-US" sz="2800" dirty="0">
                <a:latin typeface="Times New Roman" pitchFamily="18" charset="0"/>
              </a:rPr>
              <a:t>In Bangladesh, the Board of Accreditation for Engineering and Technical Education (BAETE) – which has been a full signatory of </a:t>
            </a:r>
            <a:r>
              <a:rPr lang="en-US" sz="2800" dirty="0" err="1">
                <a:latin typeface="Times New Roman" pitchFamily="18" charset="0"/>
              </a:rPr>
              <a:t>theWashington</a:t>
            </a:r>
            <a:r>
              <a:rPr lang="en-US" sz="2800" dirty="0">
                <a:latin typeface="Times New Roman" pitchFamily="18" charset="0"/>
              </a:rPr>
              <a:t> Accord (WA) since 2024 – is the primary body responsible for making accreditation decisions about Engineering Bachelor’s programs offered in this country.</a:t>
            </a:r>
          </a:p>
        </p:txBody>
      </p:sp>
      <p:sp>
        <p:nvSpPr>
          <p:cNvPr id="2058" name="Text Box 10"/>
          <p:cNvSpPr txBox="1">
            <a:spLocks noChangeArrowheads="1"/>
          </p:cNvSpPr>
          <p:nvPr/>
        </p:nvSpPr>
        <p:spPr bwMode="auto">
          <a:xfrm>
            <a:off x="11582400" y="6553200"/>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Methods</a:t>
            </a:r>
          </a:p>
        </p:txBody>
      </p:sp>
      <p:sp>
        <p:nvSpPr>
          <p:cNvPr id="2059" name="Text Box 11"/>
          <p:cNvSpPr txBox="1">
            <a:spLocks noChangeArrowheads="1"/>
          </p:cNvSpPr>
          <p:nvPr/>
        </p:nvSpPr>
        <p:spPr bwMode="auto">
          <a:xfrm>
            <a:off x="33223200" y="6559550"/>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Conclusions</a:t>
            </a:r>
          </a:p>
        </p:txBody>
      </p:sp>
      <p:sp>
        <p:nvSpPr>
          <p:cNvPr id="2061" name="AutoShape 13"/>
          <p:cNvSpPr>
            <a:spLocks noChangeArrowheads="1"/>
          </p:cNvSpPr>
          <p:nvPr/>
        </p:nvSpPr>
        <p:spPr bwMode="auto">
          <a:xfrm>
            <a:off x="685800" y="381000"/>
            <a:ext cx="42519600" cy="52578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062" name="Text Box 14"/>
          <p:cNvSpPr txBox="1">
            <a:spLocks noChangeArrowheads="1"/>
          </p:cNvSpPr>
          <p:nvPr/>
        </p:nvSpPr>
        <p:spPr bwMode="auto">
          <a:xfrm>
            <a:off x="5180150" y="1199167"/>
            <a:ext cx="32010826" cy="3600986"/>
          </a:xfrm>
          <a:prstGeom prst="rect">
            <a:avLst/>
          </a:prstGeom>
          <a:noFill/>
          <a:ln w="9525">
            <a:noFill/>
            <a:miter lim="800000"/>
            <a:headEnd/>
            <a:tailEnd/>
          </a:ln>
          <a:effectLst/>
        </p:spPr>
        <p:txBody>
          <a:bodyPr wrap="square">
            <a:spAutoFit/>
          </a:bodyPr>
          <a:lstStyle/>
          <a:p>
            <a:r>
              <a:rPr lang="en-US" sz="6600" b="1" dirty="0"/>
              <a:t>Design and Implementation of an AI-Powered Outcome-Based Education (OBE) Management System</a:t>
            </a:r>
          </a:p>
          <a:p>
            <a:r>
              <a:rPr lang="en-US" sz="4800" b="1" dirty="0"/>
              <a:t>Md. Shafqatur Rahman, Mahdi Redwan, </a:t>
            </a:r>
            <a:r>
              <a:rPr lang="en-US" sz="4800" b="1" dirty="0" err="1"/>
              <a:t>Ahsanur</a:t>
            </a:r>
            <a:r>
              <a:rPr lang="en-US" sz="4800" b="1" dirty="0"/>
              <a:t> Rahman, Riasat Khan, </a:t>
            </a:r>
            <a:r>
              <a:rPr lang="en-US" sz="4800" b="1" dirty="0" err="1"/>
              <a:t>Abc</a:t>
            </a:r>
            <a:r>
              <a:rPr lang="en-US" sz="4800" b="1" dirty="0"/>
              <a:t> Def</a:t>
            </a:r>
          </a:p>
          <a:p>
            <a:r>
              <a:rPr lang="en-US" sz="4800" b="1" i="1" dirty="0"/>
              <a:t>Department of Electrical and Computer Engineering, North South University, Dhaka–1229, Bangladesh</a:t>
            </a:r>
            <a:endParaRPr lang="en-US" dirty="0"/>
          </a:p>
        </p:txBody>
      </p:sp>
      <p:sp>
        <p:nvSpPr>
          <p:cNvPr id="2073" name="Text Box 25"/>
          <p:cNvSpPr txBox="1">
            <a:spLocks noChangeArrowheads="1"/>
          </p:cNvSpPr>
          <p:nvPr/>
        </p:nvSpPr>
        <p:spPr bwMode="auto">
          <a:xfrm>
            <a:off x="23247350" y="20726400"/>
            <a:ext cx="8305800" cy="1015663"/>
          </a:xfrm>
          <a:prstGeom prst="rect">
            <a:avLst/>
          </a:prstGeom>
          <a:noFill/>
          <a:ln w="9525">
            <a:noFill/>
            <a:miter lim="800000"/>
            <a:headEnd/>
            <a:tailEnd/>
          </a:ln>
          <a:effectLst/>
        </p:spPr>
        <p:txBody>
          <a:bodyPr>
            <a:spAutoFit/>
          </a:bodyPr>
          <a:lstStyle/>
          <a:p>
            <a:pPr defTabSz="4389438">
              <a:spcBef>
                <a:spcPct val="50000"/>
              </a:spcBef>
            </a:pPr>
            <a:r>
              <a:rPr lang="en-US" sz="6000" b="1" i="1" dirty="0"/>
              <a:t>Figure #2</a:t>
            </a:r>
          </a:p>
        </p:txBody>
      </p:sp>
      <p:sp>
        <p:nvSpPr>
          <p:cNvPr id="2074" name="AutoShape 26"/>
          <p:cNvSpPr>
            <a:spLocks noChangeArrowheads="1"/>
          </p:cNvSpPr>
          <p:nvPr/>
        </p:nvSpPr>
        <p:spPr bwMode="auto">
          <a:xfrm>
            <a:off x="23055263" y="22707600"/>
            <a:ext cx="8382000" cy="8382000"/>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33985200" y="26436935"/>
            <a:ext cx="8305800" cy="830997"/>
          </a:xfrm>
          <a:prstGeom prst="rect">
            <a:avLst/>
          </a:prstGeom>
          <a:noFill/>
          <a:ln w="9525">
            <a:noFill/>
            <a:miter lim="800000"/>
            <a:headEnd/>
            <a:tailEnd/>
          </a:ln>
          <a:effectLst/>
        </p:spPr>
        <p:txBody>
          <a:bodyPr>
            <a:spAutoFit/>
          </a:bodyPr>
          <a:lstStyle/>
          <a:p>
            <a:pPr defTabSz="4389438">
              <a:spcBef>
                <a:spcPct val="50000"/>
              </a:spcBef>
            </a:pPr>
            <a:r>
              <a:rPr lang="en-US" sz="4800" b="1" dirty="0"/>
              <a:t>Bibliography</a:t>
            </a:r>
          </a:p>
        </p:txBody>
      </p:sp>
      <p:sp>
        <p:nvSpPr>
          <p:cNvPr id="2086" name="Text Box 38"/>
          <p:cNvSpPr txBox="1">
            <a:spLocks noChangeArrowheads="1"/>
          </p:cNvSpPr>
          <p:nvPr/>
        </p:nvSpPr>
        <p:spPr bwMode="auto">
          <a:xfrm>
            <a:off x="33418463" y="27210690"/>
            <a:ext cx="9186862" cy="4530725"/>
          </a:xfrm>
          <a:prstGeom prst="rect">
            <a:avLst/>
          </a:prstGeom>
          <a:noFill/>
          <a:ln w="57150" cmpd="thinThick">
            <a:noFill/>
            <a:miter lim="800000"/>
            <a:headEnd/>
            <a:tailEnd/>
          </a:ln>
          <a:effectLst/>
        </p:spPr>
        <p:txBody>
          <a:bodyPr lIns="61170" tIns="30584" rIns="61170" bIns="30584">
            <a:spAutoFit/>
          </a:bodyPr>
          <a:lstStyle/>
          <a:p>
            <a:pPr marL="342900" indent="-342900" algn="l" defTabSz="612775" eaLnBrk="0" hangingPunct="0">
              <a:lnSpc>
                <a:spcPct val="95000"/>
              </a:lnSpc>
            </a:pPr>
            <a:endParaRPr lang="en-US" sz="2800" b="1" u="sng" dirty="0">
              <a:latin typeface="Times New Roman" pitchFamily="18" charset="0"/>
            </a:endParaRP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a:t>
            </a:r>
          </a:p>
          <a:p>
            <a:pPr marL="342900" indent="-342900" algn="l" defTabSz="612775" eaLnBrk="0" hangingPunct="0">
              <a:lnSpc>
                <a:spcPct val="95000"/>
              </a:lnSpc>
              <a:buFontTx/>
              <a:buAutoNum type="arabicPeriod"/>
            </a:pPr>
            <a:r>
              <a:rPr lang="en-US" sz="2800" b="1" dirty="0">
                <a:latin typeface="Times New Roman" pitchFamily="18" charset="0"/>
              </a:rPr>
              <a:t>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Xxxxxxxxxxxxxxxxxxxxxxxxxxxxxxxxxxxxxxxxxxxxxxxxxxxxxxxxxxxxxxxxxxxxxxxxxxxxxxxxxxxxxxxxxxxxxxxxxxxxxxxxxxxxxxxxxxxxxxx</a:t>
            </a:r>
          </a:p>
          <a:p>
            <a:pPr marL="342900" indent="-342900" algn="l" defTabSz="612775" eaLnBrk="0" hangingPunct="0">
              <a:lnSpc>
                <a:spcPct val="95000"/>
              </a:lnSpc>
              <a:buFont typeface="Symbol" pitchFamily="18" charset="2"/>
              <a:buAutoNum type="arabicPeriod"/>
            </a:pPr>
            <a:r>
              <a:rPr lang="en-US" sz="2800" b="1" dirty="0">
                <a:latin typeface="Times New Roman" pitchFamily="18" charset="0"/>
              </a:rPr>
              <a:t>Xxxxxxxxxxxxxxxxxxxxxxxxxxxxxxxxxxxxxxxxxxxxxxxxxxxxxxxxxxxxxxxxxxxxxxxxxxxxxxxxxxx</a:t>
            </a:r>
          </a:p>
          <a:p>
            <a:pPr marL="342900" indent="-342900" algn="l" defTabSz="612775" eaLnBrk="0" hangingPunct="0">
              <a:lnSpc>
                <a:spcPct val="95000"/>
              </a:lnSpc>
              <a:buFont typeface="Symbol" pitchFamily="18" charset="2"/>
              <a:buAutoNum type="arabicPeriod"/>
            </a:pPr>
            <a:endParaRPr lang="en-US" sz="2800" b="1" dirty="0">
              <a:latin typeface="Times New Roman" pitchFamily="18" charset="0"/>
            </a:endParaRPr>
          </a:p>
        </p:txBody>
      </p:sp>
      <p:sp>
        <p:nvSpPr>
          <p:cNvPr id="2087" name="Text Box 39"/>
          <p:cNvSpPr txBox="1">
            <a:spLocks noChangeArrowheads="1"/>
          </p:cNvSpPr>
          <p:nvPr/>
        </p:nvSpPr>
        <p:spPr bwMode="auto">
          <a:xfrm>
            <a:off x="22558375" y="8163450"/>
            <a:ext cx="9766300" cy="88836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2088" name="Text Box 40"/>
          <p:cNvSpPr txBox="1">
            <a:spLocks noChangeArrowheads="1"/>
          </p:cNvSpPr>
          <p:nvPr/>
        </p:nvSpPr>
        <p:spPr bwMode="auto">
          <a:xfrm>
            <a:off x="33362900" y="22043488"/>
            <a:ext cx="9690100" cy="4564536"/>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dirty="0">
              <a:latin typeface="Times New Roman" pitchFamily="18" charset="0"/>
            </a:endParaRPr>
          </a:p>
        </p:txBody>
      </p:sp>
      <p:sp>
        <p:nvSpPr>
          <p:cNvPr id="2090" name="Text Box 42"/>
          <p:cNvSpPr txBox="1">
            <a:spLocks noChangeArrowheads="1"/>
          </p:cNvSpPr>
          <p:nvPr/>
        </p:nvSpPr>
        <p:spPr bwMode="auto">
          <a:xfrm>
            <a:off x="838200" y="6553200"/>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Abstract</a:t>
            </a:r>
          </a:p>
        </p:txBody>
      </p:sp>
      <p:sp>
        <p:nvSpPr>
          <p:cNvPr id="2091" name="Text Box 43"/>
          <p:cNvSpPr txBox="1">
            <a:spLocks noChangeArrowheads="1"/>
          </p:cNvSpPr>
          <p:nvPr/>
        </p:nvSpPr>
        <p:spPr bwMode="auto">
          <a:xfrm>
            <a:off x="22326600" y="6564313"/>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Results</a:t>
            </a:r>
          </a:p>
        </p:txBody>
      </p:sp>
      <p:sp>
        <p:nvSpPr>
          <p:cNvPr id="24" name="Text Box 19"/>
          <p:cNvSpPr txBox="1">
            <a:spLocks noChangeArrowheads="1"/>
          </p:cNvSpPr>
          <p:nvPr/>
        </p:nvSpPr>
        <p:spPr bwMode="auto">
          <a:xfrm>
            <a:off x="11817350" y="17294206"/>
            <a:ext cx="9242036" cy="954107"/>
          </a:xfrm>
          <a:prstGeom prst="rect">
            <a:avLst/>
          </a:prstGeom>
          <a:noFill/>
          <a:ln w="9525">
            <a:noFill/>
            <a:miter lim="800000"/>
            <a:headEnd/>
            <a:tailEnd/>
          </a:ln>
          <a:effectLst>
            <a:outerShdw blurRad="50800" dist="38100" dir="2700000" algn="tl" rotWithShape="0">
              <a:prstClr val="black">
                <a:alpha val="25000"/>
              </a:prstClr>
            </a:outerShdw>
          </a:effectLst>
        </p:spPr>
        <p:txBody>
          <a:bodyPr wrap="square">
            <a:spAutoFit/>
          </a:bodyPr>
          <a:lstStyle/>
          <a:p>
            <a:pPr defTabSz="4389438">
              <a:spcBef>
                <a:spcPct val="50000"/>
              </a:spcBef>
            </a:pPr>
            <a:r>
              <a:rPr lang="en-US" sz="2800" dirty="0">
                <a:latin typeface="Times New Roman" panose="02020603050405020304" pitchFamily="18" charset="0"/>
                <a:cs typeface="Times New Roman" panose="02020603050405020304" pitchFamily="18" charset="0"/>
              </a:rPr>
              <a:t>Table 1: Tools and Technologies Used in the Proposed System Development</a:t>
            </a:r>
          </a:p>
        </p:txBody>
      </p:sp>
      <p:sp>
        <p:nvSpPr>
          <p:cNvPr id="25" name="Text Box 19"/>
          <p:cNvSpPr txBox="1">
            <a:spLocks noChangeArrowheads="1"/>
          </p:cNvSpPr>
          <p:nvPr/>
        </p:nvSpPr>
        <p:spPr bwMode="auto">
          <a:xfrm>
            <a:off x="11817350" y="8013700"/>
            <a:ext cx="9728200" cy="9227141"/>
          </a:xfrm>
          <a:prstGeom prst="rect">
            <a:avLst/>
          </a:prstGeom>
          <a:noFill/>
          <a:ln w="9525">
            <a:noFill/>
            <a:miter lim="800000"/>
            <a:headEnd/>
            <a:tailEnd/>
          </a:ln>
          <a:effectLst/>
        </p:spPr>
        <p:txBody>
          <a:bodyPr wrap="square">
            <a:spAutoFit/>
          </a:bodyPr>
          <a:lstStyle/>
          <a:p>
            <a:pPr algn="just" defTabSz="4389438">
              <a:lnSpc>
                <a:spcPct val="90000"/>
              </a:lnSpc>
              <a:spcBef>
                <a:spcPct val="50000"/>
              </a:spcBef>
            </a:pPr>
            <a:r>
              <a:rPr lang="en-US" sz="2800" dirty="0">
                <a:latin typeface="Times New Roman" panose="02020603050405020304" pitchFamily="18" charset="0"/>
                <a:cs typeface="Times New Roman" panose="02020603050405020304" pitchFamily="18" charset="0"/>
              </a:rPr>
              <a:t>We followed the Agile methodology, specifically the Scrum framework, to develop this tool. Scrum’s iterative and flexible approach allowed continuous improvement and the regular incorporation of feedback from faculty members throughout the development sprints, ensuring alignment with user needs and adaptability to evolving academic requirements. We used different technologies such as JavaScript to create dynamic web pages, MySQL database to manage over 45 tables for storing OBE-related data, and so on (Table 1).</a:t>
            </a:r>
          </a:p>
          <a:p>
            <a:pPr algn="just" defTabSz="4389438">
              <a:lnSpc>
                <a:spcPct val="90000"/>
              </a:lnSpc>
              <a:spcBef>
                <a:spcPct val="50000"/>
              </a:spcBef>
            </a:pPr>
            <a:r>
              <a:rPr lang="en-US" sz="2800" dirty="0">
                <a:latin typeface="Times New Roman" panose="02020603050405020304" pitchFamily="18" charset="0"/>
                <a:cs typeface="Times New Roman" panose="02020603050405020304" pitchFamily="18" charset="0"/>
              </a:rPr>
              <a:t>We integrated OpenAI’s GPT-3.5 and GPT-4 models into our system to support the generation of observation reports and the summarization of instructor recommendations. Specifically, the AI models are employed to (</a:t>
            </a:r>
            <a:r>
              <a:rPr lang="en-US" sz="2800" dirty="0" err="1">
                <a:latin typeface="Times New Roman" panose="02020603050405020304" pitchFamily="18" charset="0"/>
                <a:cs typeface="Times New Roman" panose="02020603050405020304" pitchFamily="18" charset="0"/>
              </a:rPr>
              <a:t>i</a:t>
            </a:r>
            <a:r>
              <a:rPr lang="en-US" sz="2800" dirty="0">
                <a:latin typeface="Times New Roman" panose="02020603050405020304" pitchFamily="18" charset="0"/>
                <a:cs typeface="Times New Roman" panose="02020603050405020304" pitchFamily="18" charset="0"/>
              </a:rPr>
              <a:t>) draft initial versions of observation reports based on Course Outcome (CO) assessment data, which course instructors subsequently review and finalize, and (ii) produce concise summaries of recommendations from instructors of multiple sections, which are then refined and submitted by course coordinators. The department chair retains administrative authority to enable or disable these AI-powered features for either task. Due to space limitations, a detailed evaluation of the outputs generated by various large language models for these two tasks is presented in a separate study [9], which informed the selection of GPT-3.5 and GPT-4 for integration.</a:t>
            </a:r>
          </a:p>
        </p:txBody>
      </p:sp>
      <p:pic>
        <p:nvPicPr>
          <p:cNvPr id="3" name="Picture 2" descr="A purple logo with text and a face&#10;&#10;AI-generated content may be incorrect.">
            <a:extLst>
              <a:ext uri="{FF2B5EF4-FFF2-40B4-BE49-F238E27FC236}">
                <a16:creationId xmlns:a16="http://schemas.microsoft.com/office/drawing/2014/main" id="{D10C2370-36FA-D402-5F61-94952D7D69BD}"/>
              </a:ext>
            </a:extLst>
          </p:cNvPr>
          <p:cNvPicPr>
            <a:picLocks noChangeAspect="1"/>
          </p:cNvPicPr>
          <p:nvPr/>
        </p:nvPicPr>
        <p:blipFill>
          <a:blip r:embed="rId3" cstate="print">
            <a:extLst>
              <a:ext uri="{28A0092B-C50C-407E-A947-70E740481C1C}">
                <a14:useLocalDpi xmlns:a14="http://schemas.microsoft.com/office/drawing/2010/main" val="0"/>
              </a:ext>
            </a:extLst>
          </a:blip>
          <a:srcRect l="21088" t="15814" r="14527" b="14163"/>
          <a:stretch>
            <a:fillRect/>
          </a:stretch>
        </p:blipFill>
        <p:spPr>
          <a:xfrm>
            <a:off x="838200" y="999806"/>
            <a:ext cx="3363112" cy="3657600"/>
          </a:xfrm>
          <a:prstGeom prst="rect">
            <a:avLst/>
          </a:prstGeom>
        </p:spPr>
      </p:pic>
      <p:pic>
        <p:nvPicPr>
          <p:cNvPr id="9" name="Picture 8" descr="A logo with text on it&#10;&#10;AI-generated content may be incorrect.">
            <a:extLst>
              <a:ext uri="{FF2B5EF4-FFF2-40B4-BE49-F238E27FC236}">
                <a16:creationId xmlns:a16="http://schemas.microsoft.com/office/drawing/2014/main" id="{6AC7ED9D-1ECE-DA5C-479B-2AD9D835E5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616712" y="699247"/>
            <a:ext cx="4894582" cy="2286000"/>
          </a:xfrm>
          <a:prstGeom prst="rect">
            <a:avLst/>
          </a:prstGeom>
        </p:spPr>
      </p:pic>
      <p:pic>
        <p:nvPicPr>
          <p:cNvPr id="11" name="Picture 10" descr="A logo on a black background&#10;&#10;AI-generated content may be incorrect.">
            <a:extLst>
              <a:ext uri="{FF2B5EF4-FFF2-40B4-BE49-F238E27FC236}">
                <a16:creationId xmlns:a16="http://schemas.microsoft.com/office/drawing/2014/main" id="{D19F80F3-5404-A5A0-840E-09B4071D7E8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984440" y="3219702"/>
            <a:ext cx="4509856" cy="1828800"/>
          </a:xfrm>
          <a:prstGeom prst="rect">
            <a:avLst/>
          </a:prstGeom>
        </p:spPr>
      </p:pic>
      <p:graphicFrame>
        <p:nvGraphicFramePr>
          <p:cNvPr id="2" name="Object 1">
            <a:extLst>
              <a:ext uri="{FF2B5EF4-FFF2-40B4-BE49-F238E27FC236}">
                <a16:creationId xmlns:a16="http://schemas.microsoft.com/office/drawing/2014/main" id="{259537FC-FF53-DD91-2134-34D63F9034BC}"/>
              </a:ext>
            </a:extLst>
          </p:cNvPr>
          <p:cNvGraphicFramePr>
            <a:graphicFrameLocks noChangeAspect="1"/>
          </p:cNvGraphicFramePr>
          <p:nvPr>
            <p:extLst>
              <p:ext uri="{D42A27DB-BD31-4B8C-83A1-F6EECF244321}">
                <p14:modId xmlns:p14="http://schemas.microsoft.com/office/powerpoint/2010/main" val="834986195"/>
              </p:ext>
            </p:extLst>
          </p:nvPr>
        </p:nvGraphicFramePr>
        <p:xfrm>
          <a:off x="21331238" y="16271875"/>
          <a:ext cx="1227137" cy="373063"/>
        </p:xfrm>
        <a:graphic>
          <a:graphicData uri="http://schemas.openxmlformats.org/presentationml/2006/ole">
            <mc:AlternateContent xmlns:mc="http://schemas.openxmlformats.org/markup-compatibility/2006">
              <mc:Choice xmlns:v="urn:schemas-microsoft-com:vml" Requires="v">
                <p:oleObj name="Worksheet" r:id="rId6" imgW="1226997" imgH="373301" progId="Excel.Sheet.12">
                  <p:embed/>
                </p:oleObj>
              </mc:Choice>
              <mc:Fallback>
                <p:oleObj name="Worksheet" r:id="rId6" imgW="1226997" imgH="373301" progId="Excel.Sheet.12">
                  <p:embed/>
                  <p:pic>
                    <p:nvPicPr>
                      <p:cNvPr id="0" name=""/>
                      <p:cNvPicPr/>
                      <p:nvPr/>
                    </p:nvPicPr>
                    <p:blipFill>
                      <a:blip r:embed="rId7"/>
                      <a:stretch>
                        <a:fillRect/>
                      </a:stretch>
                    </p:blipFill>
                    <p:spPr>
                      <a:xfrm>
                        <a:off x="21331238" y="16271875"/>
                        <a:ext cx="1227137" cy="373063"/>
                      </a:xfrm>
                      <a:prstGeom prst="rect">
                        <a:avLst/>
                      </a:prstGeom>
                    </p:spPr>
                  </p:pic>
                </p:oleObj>
              </mc:Fallback>
            </mc:AlternateContent>
          </a:graphicData>
        </a:graphic>
      </p:graphicFrame>
      <p:graphicFrame>
        <p:nvGraphicFramePr>
          <p:cNvPr id="4" name="Table 3">
            <a:extLst>
              <a:ext uri="{FF2B5EF4-FFF2-40B4-BE49-F238E27FC236}">
                <a16:creationId xmlns:a16="http://schemas.microsoft.com/office/drawing/2014/main" id="{6F08DA9C-9876-0056-EE2C-6BF4EFDBACDE}"/>
              </a:ext>
            </a:extLst>
          </p:cNvPr>
          <p:cNvGraphicFramePr>
            <a:graphicFrameLocks noGrp="1"/>
          </p:cNvGraphicFramePr>
          <p:nvPr>
            <p:extLst>
              <p:ext uri="{D42A27DB-BD31-4B8C-83A1-F6EECF244321}">
                <p14:modId xmlns:p14="http://schemas.microsoft.com/office/powerpoint/2010/main" val="2613558032"/>
              </p:ext>
            </p:extLst>
          </p:nvPr>
        </p:nvGraphicFramePr>
        <p:xfrm>
          <a:off x="11943527" y="18490198"/>
          <a:ext cx="9242036" cy="5425440"/>
        </p:xfrm>
        <a:graphic>
          <a:graphicData uri="http://schemas.openxmlformats.org/drawingml/2006/table">
            <a:tbl>
              <a:tblPr firstRow="1" bandRow="1">
                <a:tableStyleId>{2D5ABB26-0587-4C30-8999-92F81FD0307C}</a:tableStyleId>
              </a:tblPr>
              <a:tblGrid>
                <a:gridCol w="4621018">
                  <a:extLst>
                    <a:ext uri="{9D8B030D-6E8A-4147-A177-3AD203B41FA5}">
                      <a16:colId xmlns:a16="http://schemas.microsoft.com/office/drawing/2014/main" val="191853058"/>
                    </a:ext>
                  </a:extLst>
                </a:gridCol>
                <a:gridCol w="4621018">
                  <a:extLst>
                    <a:ext uri="{9D8B030D-6E8A-4147-A177-3AD203B41FA5}">
                      <a16:colId xmlns:a16="http://schemas.microsoft.com/office/drawing/2014/main" val="448200478"/>
                    </a:ext>
                  </a:extLst>
                </a:gridCol>
              </a:tblGrid>
              <a:tr h="370840">
                <a:tc>
                  <a:txBody>
                    <a:bodyPr/>
                    <a:lstStyle/>
                    <a:p>
                      <a:r>
                        <a:rPr lang="en-US" sz="2800" b="1" dirty="0">
                          <a:latin typeface="Times New Roman" panose="02020603050405020304" pitchFamily="18" charset="0"/>
                          <a:cs typeface="Times New Roman" panose="02020603050405020304" pitchFamily="18" charset="0"/>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b="1" dirty="0">
                          <a:latin typeface="Times New Roman" panose="02020603050405020304" pitchFamily="18" charset="0"/>
                          <a:cs typeface="Times New Roman" panose="02020603050405020304" pitchFamily="18" charset="0"/>
                        </a:rPr>
                        <a:t>Tools/Technologies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0635296"/>
                  </a:ext>
                </a:extLst>
              </a:tr>
              <a:tr h="370840">
                <a:tc>
                  <a:txBody>
                    <a:bodyPr/>
                    <a:lstStyle/>
                    <a:p>
                      <a:r>
                        <a:rPr lang="en-US" sz="2800" dirty="0">
                          <a:latin typeface="Times New Roman" panose="02020603050405020304" pitchFamily="18" charset="0"/>
                          <a:cs typeface="Times New Roman" panose="02020603050405020304" pitchFamily="18" charset="0"/>
                        </a:rPr>
                        <a:t>Database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MySQL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1871028"/>
                  </a:ext>
                </a:extLst>
              </a:tr>
              <a:tr h="370840">
                <a:tc>
                  <a:txBody>
                    <a:bodyPr/>
                    <a:lstStyle/>
                    <a:p>
                      <a:r>
                        <a:rPr lang="en-US" sz="2800" dirty="0">
                          <a:latin typeface="Times New Roman" panose="02020603050405020304" pitchFamily="18" charset="0"/>
                          <a:cs typeface="Times New Roman" panose="02020603050405020304" pitchFamily="18" charset="0"/>
                        </a:rPr>
                        <a:t>Front-end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dirty="0">
                          <a:latin typeface="Times New Roman" panose="02020603050405020304" pitchFamily="18" charset="0"/>
                          <a:cs typeface="Times New Roman" panose="02020603050405020304" pitchFamily="18" charset="0"/>
                        </a:rPr>
                        <a:t>HTML, CSS, JavaScript, Bootstrap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7201808"/>
                  </a:ext>
                </a:extLst>
              </a:tr>
              <a:tr h="370840">
                <a:tc>
                  <a:txBody>
                    <a:bodyPr/>
                    <a:lstStyle/>
                    <a:p>
                      <a:r>
                        <a:rPr lang="en-US" sz="2800" dirty="0">
                          <a:latin typeface="Times New Roman" panose="02020603050405020304" pitchFamily="18" charset="0"/>
                          <a:cs typeface="Times New Roman" panose="02020603050405020304" pitchFamily="18" charset="0"/>
                        </a:rPr>
                        <a:t>Back-end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PHP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6965425"/>
                  </a:ext>
                </a:extLst>
              </a:tr>
              <a:tr h="370840">
                <a:tc>
                  <a:txBody>
                    <a:bodyPr/>
                    <a:lstStyle/>
                    <a:p>
                      <a:r>
                        <a:rPr lang="en-US" sz="2800" dirty="0">
                          <a:latin typeface="Times New Roman" panose="02020603050405020304" pitchFamily="18" charset="0"/>
                          <a:cs typeface="Times New Roman" panose="02020603050405020304" pitchFamily="18" charset="0"/>
                        </a:rPr>
                        <a:t>Development Environment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Visual Studio Code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4002933"/>
                  </a:ext>
                </a:extLst>
              </a:tr>
              <a:tr h="370840">
                <a:tc>
                  <a:txBody>
                    <a:bodyPr/>
                    <a:lstStyle/>
                    <a:p>
                      <a:r>
                        <a:rPr lang="en-US" sz="2800" dirty="0">
                          <a:latin typeface="Times New Roman" panose="02020603050405020304" pitchFamily="18" charset="0"/>
                          <a:cs typeface="Times New Roman" panose="02020603050405020304" pitchFamily="18" charset="0"/>
                        </a:rPr>
                        <a:t>Version Control, Project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GitHub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858612"/>
                  </a:ext>
                </a:extLst>
              </a:tr>
              <a:tr h="370840">
                <a:tc>
                  <a:txBody>
                    <a:bodyPr/>
                    <a:lstStyle/>
                    <a:p>
                      <a:r>
                        <a:rPr lang="en-US" sz="2800" dirty="0">
                          <a:latin typeface="Times New Roman" panose="02020603050405020304" pitchFamily="18" charset="0"/>
                          <a:cs typeface="Times New Roman" panose="02020603050405020304" pitchFamily="18" charset="0"/>
                        </a:rPr>
                        <a:t>AI Integration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GPT-3.5 and GPT-4 from OpenAI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551713"/>
                  </a:ext>
                </a:extLst>
              </a:tr>
              <a:tr h="370840">
                <a:tc>
                  <a:txBody>
                    <a:bodyPr/>
                    <a:lstStyle/>
                    <a:p>
                      <a:r>
                        <a:rPr lang="en-US" sz="2800" dirty="0">
                          <a:latin typeface="Times New Roman" panose="02020603050405020304" pitchFamily="18" charset="0"/>
                          <a:cs typeface="Times New Roman" panose="02020603050405020304" pitchFamily="18" charset="0"/>
                        </a:rPr>
                        <a:t>Real-time Communication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Times New Roman" panose="02020603050405020304" pitchFamily="18" charset="0"/>
                          <a:cs typeface="Times New Roman" panose="02020603050405020304" pitchFamily="18" charset="0"/>
                        </a:rPr>
                        <a:t>WhatsApp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5731620"/>
                  </a:ext>
                </a:extLst>
              </a:tr>
            </a:tbl>
          </a:graphicData>
        </a:graphic>
      </p:graphicFrame>
      <p:sp>
        <p:nvSpPr>
          <p:cNvPr id="5" name="Text Box 42">
            <a:extLst>
              <a:ext uri="{FF2B5EF4-FFF2-40B4-BE49-F238E27FC236}">
                <a16:creationId xmlns:a16="http://schemas.microsoft.com/office/drawing/2014/main" id="{4B49EE53-2D2A-3DE0-0BB1-55F47EA77C84}"/>
              </a:ext>
            </a:extLst>
          </p:cNvPr>
          <p:cNvSpPr txBox="1">
            <a:spLocks noChangeArrowheads="1"/>
          </p:cNvSpPr>
          <p:nvPr/>
        </p:nvSpPr>
        <p:spPr bwMode="auto">
          <a:xfrm>
            <a:off x="876300" y="19079792"/>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Introduction</a:t>
            </a:r>
          </a:p>
        </p:txBody>
      </p:sp>
      <p:sp>
        <p:nvSpPr>
          <p:cNvPr id="6" name="Text Box 9">
            <a:extLst>
              <a:ext uri="{FF2B5EF4-FFF2-40B4-BE49-F238E27FC236}">
                <a16:creationId xmlns:a16="http://schemas.microsoft.com/office/drawing/2014/main" id="{C29A1BC2-6D4E-D56E-125E-86D309724C04}"/>
              </a:ext>
            </a:extLst>
          </p:cNvPr>
          <p:cNvSpPr txBox="1">
            <a:spLocks noChangeArrowheads="1"/>
          </p:cNvSpPr>
          <p:nvPr/>
        </p:nvSpPr>
        <p:spPr bwMode="auto">
          <a:xfrm>
            <a:off x="1103313" y="8163450"/>
            <a:ext cx="9779000" cy="11144589"/>
          </a:xfrm>
          <a:prstGeom prst="rect">
            <a:avLst/>
          </a:prstGeom>
          <a:noFill/>
          <a:ln w="9525">
            <a:noFill/>
            <a:miter lim="800000"/>
            <a:headEnd/>
            <a:tailEnd/>
          </a:ln>
          <a:effectLst/>
        </p:spPr>
        <p:txBody>
          <a:bodyPr>
            <a:spAutoFit/>
          </a:bodyPr>
          <a:lstStyle/>
          <a:p>
            <a:pPr algn="just" defTabSz="4389438" eaLnBrk="0" hangingPunct="0">
              <a:lnSpc>
                <a:spcPct val="95000"/>
              </a:lnSpc>
            </a:pPr>
            <a:r>
              <a:rPr lang="en-US" sz="2800" dirty="0">
                <a:latin typeface="Times New Roman" pitchFamily="18" charset="0"/>
              </a:rPr>
              <a:t>We introduce an AI-enhanced Outcome-Based Education (OBE) Management System that offers a comprehensive solution for preparing </a:t>
            </a:r>
            <a:r>
              <a:rPr lang="en-US" sz="2800" dirty="0" err="1">
                <a:latin typeface="Times New Roman" pitchFamily="18" charset="0"/>
              </a:rPr>
              <a:t>gradesheets</a:t>
            </a:r>
            <a:r>
              <a:rPr lang="en-US" sz="2800" dirty="0">
                <a:latin typeface="Times New Roman" pitchFamily="18" charset="0"/>
              </a:rPr>
              <a:t>, course files, and Continuous Quality Improvement (CQI) reports. The system automates students’ </a:t>
            </a:r>
            <a:r>
              <a:rPr lang="en-US" sz="2800" dirty="0" err="1">
                <a:latin typeface="Times New Roman" pitchFamily="18" charset="0"/>
              </a:rPr>
              <a:t>gradesheet</a:t>
            </a:r>
            <a:r>
              <a:rPr lang="en-US" sz="2800" dirty="0">
                <a:latin typeface="Times New Roman" pitchFamily="18" charset="0"/>
              </a:rPr>
              <a:t> preparation as well as section/course/program-wise Course/Program Outcome (CO/PO) score computation with visualizations, thereby reducing faculty workload. Furthermore, we integrated AI tools with this software that assist course instructors in generating key observations from section-level CO assessments and help course coordinators in summarizing improvement suggestions from multiple instructors teaching different sections of that course. These features collectively aim to enhance faculty productivity through reduced manual effort. To evaluate the effectiveness of the system, we conducted an anonymous survey among departmental faculty members. Of the 22 responses received, two were excluded using a custom-designed filtering algorithm for inconsistency, and one was removed as an outlier via Principal Component Analysis (PCA), leaving 19 consistent responses for analysis. The results show a median rating of 8 out of 10 across nearly all evaluated aspects, demonstrating strong user satisfaction. A comparative analysis with existing similar tools published in the literature indicates that our system offers superior functionality. Its distinctive combination of automated outcome calculations, AI-supported CQI report generation, and comprehensive versioning for OBE documentation delivers unmatched automation, insight, and adaptability.</a:t>
            </a:r>
            <a:endParaRPr lang="en-US" sz="2800" b="1" dirty="0">
              <a:latin typeface="Times New Roman" pitchFamily="18" charset="0"/>
            </a:endParaRPr>
          </a:p>
        </p:txBody>
      </p:sp>
      <p:pic>
        <p:nvPicPr>
          <p:cNvPr id="7" name="Picture 6">
            <a:extLst>
              <a:ext uri="{FF2B5EF4-FFF2-40B4-BE49-F238E27FC236}">
                <a16:creationId xmlns:a16="http://schemas.microsoft.com/office/drawing/2014/main" id="{24929DC3-8C35-7D5C-1C03-B6127ABD815D}"/>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659861" y="31501701"/>
            <a:ext cx="547899" cy="457200"/>
          </a:xfrm>
          <a:prstGeom prst="rect">
            <a:avLst/>
          </a:prstGeom>
        </p:spPr>
      </p:pic>
      <p:pic>
        <p:nvPicPr>
          <p:cNvPr id="8" name="Picture 7">
            <a:extLst>
              <a:ext uri="{FF2B5EF4-FFF2-40B4-BE49-F238E27FC236}">
                <a16:creationId xmlns:a16="http://schemas.microsoft.com/office/drawing/2014/main" id="{1780A809-7374-942C-7FF0-8744A1129502}"/>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9747821" y="31741415"/>
            <a:ext cx="1828800" cy="182880"/>
          </a:xfrm>
          <a:prstGeom prst="rect">
            <a:avLst/>
          </a:prstGeom>
          <a:noFill/>
          <a:ln>
            <a:noFill/>
          </a:ln>
        </p:spPr>
      </p:pic>
      <p:sp>
        <p:nvSpPr>
          <p:cNvPr id="10" name="Rectangle 9">
            <a:extLst>
              <a:ext uri="{FF2B5EF4-FFF2-40B4-BE49-F238E27FC236}">
                <a16:creationId xmlns:a16="http://schemas.microsoft.com/office/drawing/2014/main" id="{BB8E400A-AA0C-238B-ABCC-E660087CBE7A}"/>
              </a:ext>
            </a:extLst>
          </p:cNvPr>
          <p:cNvSpPr/>
          <p:nvPr/>
        </p:nvSpPr>
        <p:spPr bwMode="auto">
          <a:xfrm>
            <a:off x="35718750" y="32337375"/>
            <a:ext cx="6677025" cy="360652"/>
          </a:xfrm>
          <a:prstGeom prst="rect">
            <a:avLst/>
          </a:prstGeom>
          <a:solidFill>
            <a:srgbClr val="0D3A6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4389438" rtl="0" eaLnBrk="1" fontAlgn="base" latinLnBrk="0" hangingPunct="1">
              <a:lnSpc>
                <a:spcPct val="100000"/>
              </a:lnSpc>
              <a:spcBef>
                <a:spcPct val="0"/>
              </a:spcBef>
              <a:spcAft>
                <a:spcPct val="0"/>
              </a:spcAft>
              <a:buClrTx/>
              <a:buSzTx/>
              <a:buFontTx/>
              <a:buNone/>
              <a:tabLst/>
            </a:pPr>
            <a:endParaRPr kumimoji="0" lang="en-US" sz="8600" b="0" i="0" u="none" strike="noStrike" cap="none" normalizeH="0" baseline="0">
              <a:ln>
                <a:noFill/>
              </a:ln>
              <a:solidFill>
                <a:schemeClr val="tx1"/>
              </a:solidFill>
              <a:effectLst/>
              <a:latin typeface="Arial" charset="0"/>
            </a:endParaRPr>
          </a:p>
        </p:txBody>
      </p:sp>
      <p:sp>
        <p:nvSpPr>
          <p:cNvPr id="12" name="Text Box 11">
            <a:extLst>
              <a:ext uri="{FF2B5EF4-FFF2-40B4-BE49-F238E27FC236}">
                <a16:creationId xmlns:a16="http://schemas.microsoft.com/office/drawing/2014/main" id="{B5A655F5-1300-9088-75D4-E84A8CD6F109}"/>
              </a:ext>
            </a:extLst>
          </p:cNvPr>
          <p:cNvSpPr txBox="1">
            <a:spLocks noChangeArrowheads="1"/>
          </p:cNvSpPr>
          <p:nvPr/>
        </p:nvSpPr>
        <p:spPr bwMode="auto">
          <a:xfrm>
            <a:off x="33223200" y="21026306"/>
            <a:ext cx="9829800" cy="830997"/>
          </a:xfrm>
          <a:prstGeom prst="rect">
            <a:avLst/>
          </a:prstGeom>
          <a:noFill/>
          <a:ln w="9525">
            <a:noFill/>
            <a:miter lim="800000"/>
            <a:headEnd/>
            <a:tailEnd/>
          </a:ln>
          <a:effectLst/>
        </p:spPr>
        <p:txBody>
          <a:bodyPr>
            <a:spAutoFit/>
          </a:bodyPr>
          <a:lstStyle/>
          <a:p>
            <a:pPr defTabSz="4389438">
              <a:spcBef>
                <a:spcPct val="50000"/>
              </a:spcBef>
            </a:pPr>
            <a:r>
              <a:rPr lang="en-US" sz="4800" b="1" dirty="0"/>
              <a:t>Acknowledgement</a:t>
            </a:r>
          </a:p>
        </p:txBody>
      </p:sp>
      <p:sp>
        <p:nvSpPr>
          <p:cNvPr id="13" name="Text Box 39">
            <a:extLst>
              <a:ext uri="{FF2B5EF4-FFF2-40B4-BE49-F238E27FC236}">
                <a16:creationId xmlns:a16="http://schemas.microsoft.com/office/drawing/2014/main" id="{CCC4F08B-0C72-D93E-DE9D-8999640BD24A}"/>
              </a:ext>
            </a:extLst>
          </p:cNvPr>
          <p:cNvSpPr txBox="1">
            <a:spLocks noChangeArrowheads="1"/>
          </p:cNvSpPr>
          <p:nvPr/>
        </p:nvSpPr>
        <p:spPr bwMode="auto">
          <a:xfrm>
            <a:off x="11779250" y="27278013"/>
            <a:ext cx="9766300" cy="4856924"/>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
        <p:nvSpPr>
          <p:cNvPr id="14" name="Text Box 43">
            <a:extLst>
              <a:ext uri="{FF2B5EF4-FFF2-40B4-BE49-F238E27FC236}">
                <a16:creationId xmlns:a16="http://schemas.microsoft.com/office/drawing/2014/main" id="{3B77AB94-A130-981D-3BC6-E5CA8C8C858E}"/>
              </a:ext>
            </a:extLst>
          </p:cNvPr>
          <p:cNvSpPr txBox="1">
            <a:spLocks noChangeArrowheads="1"/>
          </p:cNvSpPr>
          <p:nvPr/>
        </p:nvSpPr>
        <p:spPr bwMode="auto">
          <a:xfrm>
            <a:off x="11649645" y="25164995"/>
            <a:ext cx="9829800" cy="1015663"/>
          </a:xfrm>
          <a:prstGeom prst="rect">
            <a:avLst/>
          </a:prstGeom>
          <a:noFill/>
          <a:ln w="9525">
            <a:noFill/>
            <a:miter lim="800000"/>
            <a:headEnd/>
            <a:tailEnd/>
          </a:ln>
          <a:effectLst/>
        </p:spPr>
        <p:txBody>
          <a:bodyPr>
            <a:spAutoFit/>
          </a:bodyPr>
          <a:lstStyle/>
          <a:p>
            <a:pPr defTabSz="4389438">
              <a:spcBef>
                <a:spcPct val="50000"/>
              </a:spcBef>
            </a:pPr>
            <a:r>
              <a:rPr lang="en-US" sz="6000" b="1" dirty="0"/>
              <a:t>Implementation</a:t>
            </a:r>
          </a:p>
        </p:txBody>
      </p:sp>
      <p:sp>
        <p:nvSpPr>
          <p:cNvPr id="15" name="Text Box 40">
            <a:extLst>
              <a:ext uri="{FF2B5EF4-FFF2-40B4-BE49-F238E27FC236}">
                <a16:creationId xmlns:a16="http://schemas.microsoft.com/office/drawing/2014/main" id="{20CB0D78-53BC-D2FB-D6F3-5F8B64FD08FB}"/>
              </a:ext>
            </a:extLst>
          </p:cNvPr>
          <p:cNvSpPr txBox="1">
            <a:spLocks noChangeArrowheads="1"/>
          </p:cNvSpPr>
          <p:nvPr/>
        </p:nvSpPr>
        <p:spPr bwMode="auto">
          <a:xfrm>
            <a:off x="33223200" y="8561492"/>
            <a:ext cx="9690100" cy="9290050"/>
          </a:xfrm>
          <a:prstGeom prst="rect">
            <a:avLst/>
          </a:prstGeom>
          <a:noFill/>
          <a:ln w="57150" cmpd="thinThick">
            <a:noFill/>
            <a:miter lim="800000"/>
            <a:headEnd/>
            <a:tailEnd/>
          </a:ln>
          <a:effectLst/>
        </p:spPr>
        <p:txBody>
          <a:bodyPr lIns="61170" tIns="30584" rIns="61170" bIns="30584">
            <a:spAutoFit/>
          </a:bodyPr>
          <a:lstStyle/>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612775" eaLnBrk="0" hangingPunct="0">
              <a:lnSpc>
                <a:spcPct val="95000"/>
              </a:lnSpc>
            </a:pPr>
            <a:endParaRPr lang="en-US" sz="2800" dirty="0">
              <a:latin typeface="Times New Roman" pitchFamily="18" charset="0"/>
            </a:endParaRPr>
          </a:p>
          <a:p>
            <a:pPr algn="l" defTabSz="612775" eaLnBrk="0" hangingPunct="0">
              <a:lnSpc>
                <a:spcPct val="95000"/>
              </a:lnSpc>
            </a:pPr>
            <a:r>
              <a:rPr lang="en-US" sz="28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dirty="0">
              <a:latin typeface="Times New Roman" pitchFamily="18" charset="0"/>
            </a:endParaRPr>
          </a:p>
          <a:p>
            <a:pPr algn="l" defTabSz="612775" eaLnBrk="0" hangingPunct="0">
              <a:lnSpc>
                <a:spcPct val="95000"/>
              </a:lnSpc>
            </a:pPr>
            <a:endParaRPr lang="en-US" sz="2000" dirty="0">
              <a:latin typeface="Times New Roman" pitchFamily="18" charset="0"/>
            </a:endParaRPr>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TotalTime>
  <Words>792</Words>
  <Application>Microsoft Office PowerPoint</Application>
  <PresentationFormat>Custom</PresentationFormat>
  <Paragraphs>49</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Symbol</vt:lpstr>
      <vt:lpstr>Times New Roman</vt:lpstr>
      <vt:lpstr>Default Design</vt:lpstr>
      <vt:lpstr>Worksheet</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Rajesh Palit</cp:lastModifiedBy>
  <cp:revision>72</cp:revision>
  <cp:lastPrinted>2011-03-08T18:07:35Z</cp:lastPrinted>
  <dcterms:created xsi:type="dcterms:W3CDTF">2008-12-04T00:20:37Z</dcterms:created>
  <dcterms:modified xsi:type="dcterms:W3CDTF">2025-07-05T19:05:59Z</dcterms:modified>
  <cp:category>Research Poster</cp:category>
</cp:coreProperties>
</file>